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9B88"/>
    <a:srgbClr val="AD9B86"/>
    <a:srgbClr val="4C6E69"/>
    <a:srgbClr val="3C6865"/>
    <a:srgbClr val="476C68"/>
    <a:srgbClr val="33CCCC"/>
    <a:srgbClr val="009999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-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gif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0D91-A62E-B099-9027-FFECD8B4A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F131A0-4BFF-C0D0-E9C7-66890FC4A4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EC189-8FF4-4A79-D62C-36193FD51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43EB1-09DE-CEC5-3541-FEB6003E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DC390-AA59-DE9B-8F89-98235CE77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522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005FD-3C21-1E89-7102-996BDA238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85D639-EA98-9FAD-DE06-4169D5ACB0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EBBD1-113A-E732-9EF9-F6DD2BB5F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84762-973F-458C-C633-357B36B54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61878-5E0B-AB16-6B4E-73BF93FC1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9246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7BE4B8-5256-7694-0D4E-A1DEE8B379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1CDE30-A938-7E17-DAA2-1E72C61B1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4D89E-E271-23DE-7327-BAF6225EA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4CC8-9B73-9260-CF66-6CA99DD90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5C247-BF24-68C7-FAC6-29D57938C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195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EEC89-210B-A799-B903-808466E70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F49FE-C8EF-E419-E5E9-983A63CA7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29A3E-DBB8-1562-E838-0D097DD7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2588B-3882-9A45-7506-ECBD071E9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808DB-F864-56A7-591A-5B7BC462E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9218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4059-0001-F437-7193-AAB23475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76734-FAE6-CDC9-3000-1F37CF432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699DE-D0CD-964A-60FD-3350BDB17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F334E-6698-D7CF-515C-5307F49E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69848-DEF0-8B2F-FE23-570E50A2E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8093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012C9-6F56-A05A-7D62-ACCF2F0A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26B2F-A9AD-ABF1-F600-DBF052DA3C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574737-C65F-0346-7A53-D254B473C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A319A-AF8C-4B59-F3BC-C844CEFE5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692CD3-C07B-B748-5AF1-98DC4FBFB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A8E16-FCF7-12D3-9541-B614A5142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064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5BDF0-C34F-2C75-A28F-7D22093BC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A039B-CBD4-8F58-131B-1F9F6228D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A9EE2F-E0B2-4E3C-2F57-FF22856089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9B0B9B-F384-564E-31E0-63D4C3388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FD7523-6C7E-AC04-1FFD-1890C663EE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C0E57A-24B0-8443-7A9E-D35283945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3F5615-22B6-93B7-8E8C-7AA78AF4B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74F54-3A2A-0715-3AA8-BE38400B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134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7D79-8A1B-71E0-9E4B-4F3558D5F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0DB5E-A1F1-FFE3-2D84-C310A45B8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8F559-A3A1-6417-A15F-CF5854D1D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D28AA-4F92-0071-8774-C299175FF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772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18717-6723-DA0E-5F6E-6303E6C57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857511-459C-B36C-27AF-B6EDBCE40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000E0-4ADD-21F5-9684-88113625E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0901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28674-AC10-D5B3-474A-0AFE8B90D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F49E8-029A-9F6C-FA17-05FF9768B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823114-4FD6-BB51-E66F-8635E99A0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8A99D3-53D1-6A33-0119-02B5549ED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A802B-74C0-5D42-E29A-34E77EE9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0D291-4C3E-0DAA-4EE3-3D7DA4432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685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EB5DD-C1BA-B0AC-6231-B6D09F429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A813D-4AC9-01EC-3491-B691687F9D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A6B29-4F09-E7B2-0143-758C28D53D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7F4B3-1B8B-B437-2A54-8C75B02F0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A9095-1646-F182-FBC9-93061A78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640DE-7C68-CDA8-01D5-384D18F44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954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F4423-BFE1-FE0F-23D4-18A50F7A9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A6E8F-E24C-E8EF-46EE-C83EE654E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D221D-73FB-2DBF-970A-E81FFBE321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ADC6F-EEA9-4AD3-ADAF-4D02BF782FF8}" type="datetimeFigureOut">
              <a:rPr lang="en-IN" smtClean="0"/>
              <a:t>30-07-2024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C34E0-F7F8-F3E1-9E5B-5C8EEBBDA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0944A-8A06-A877-D298-E31E37A46D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1F305-9780-40F5-AAD8-A4C00AFBD8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464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607588-38A0-BD94-905E-925ECB681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E89139-C409-4121-E242-F2E5076EA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082" y="2204879"/>
            <a:ext cx="10473836" cy="21337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561C460-CAC5-DAED-CF55-7F407E069A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31"/>
            <a:ext cx="12192000" cy="62339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87A554-1BD4-4386-10F6-5AD97F9AC05F}"/>
              </a:ext>
            </a:extLst>
          </p:cNvPr>
          <p:cNvSpPr txBox="1"/>
          <p:nvPr/>
        </p:nvSpPr>
        <p:spPr>
          <a:xfrm>
            <a:off x="1396738" y="2470575"/>
            <a:ext cx="9568206" cy="1336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ln w="571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DONATION &amp; GIVING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41E05A-C374-6D02-8679-236191607D09}"/>
              </a:ext>
            </a:extLst>
          </p:cNvPr>
          <p:cNvSpPr txBox="1"/>
          <p:nvPr/>
        </p:nvSpPr>
        <p:spPr>
          <a:xfrm>
            <a:off x="3421930" y="7635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31075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5C838-E038-80A2-FF5D-D798FEB8C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6525" y="769938"/>
            <a:ext cx="4476750" cy="1154112"/>
          </a:xfrm>
        </p:spPr>
        <p:txBody>
          <a:bodyPr>
            <a:noAutofit/>
          </a:bodyPr>
          <a:lstStyle/>
          <a:p>
            <a:r>
              <a:rPr lang="en-US" sz="8000" b="1" u="sng" strike="sngStrik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About</a:t>
            </a:r>
            <a:endParaRPr lang="en-IN" sz="8000" b="1" u="sng" strike="sngStrik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78301-92E3-B087-CF7B-0DD8BD237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6525" y="2382837"/>
            <a:ext cx="4781550" cy="2895600"/>
          </a:xfrm>
        </p:spPr>
        <p:txBody>
          <a:bodyPr>
            <a:noAutofit/>
          </a:bodyPr>
          <a:lstStyle/>
          <a:p>
            <a:r>
              <a:rPr lang="en-US" sz="3200" b="1" i="0" u="none" strike="noStrike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A table of donations made to Universities in the United States. The donation amounts and locations in this data set are fictitious and intended for training purposes only.</a:t>
            </a:r>
            <a:r>
              <a:rPr lang="en-US" sz="32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endParaRPr lang="en-IN" sz="32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E438BA-83DF-1058-F56C-B0CB9CCE7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25" y="595312"/>
            <a:ext cx="4108847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5247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a Waves - Sound Effect">
            <a:hlinkClick r:id="" action="ppaction://media"/>
            <a:extLst>
              <a:ext uri="{FF2B5EF4-FFF2-40B4-BE49-F238E27FC236}">
                <a16:creationId xmlns:a16="http://schemas.microsoft.com/office/drawing/2014/main" id="{BFA2F00E-A0D4-A62D-20A1-BFE6ED771D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8274" r="33041" b="12440"/>
          <a:stretch/>
        </p:blipFill>
        <p:spPr>
          <a:xfrm>
            <a:off x="0" y="0"/>
            <a:ext cx="12192000" cy="69946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1D95E2-0664-7BF8-0D72-D9EBC86D3878}"/>
              </a:ext>
            </a:extLst>
          </p:cNvPr>
          <p:cNvSpPr txBox="1"/>
          <p:nvPr/>
        </p:nvSpPr>
        <p:spPr>
          <a:xfrm>
            <a:off x="3101419" y="1329175"/>
            <a:ext cx="8257880" cy="3154710"/>
          </a:xfrm>
          <a:prstGeom prst="rect">
            <a:avLst/>
          </a:prstGeom>
          <a:noFill/>
        </p:spPr>
        <p:txBody>
          <a:bodyPr wrap="square" rtlCol="0">
            <a:prstTxWarp prst="textChevronInverted">
              <a:avLst/>
            </a:prstTxWarp>
            <a:spAutoFit/>
            <a:scene3d>
              <a:camera prst="perspectiveHeroicExtremeRightFacing"/>
              <a:lightRig rig="threePt" dir="t"/>
            </a:scene3d>
          </a:bodyPr>
          <a:lstStyle/>
          <a:p>
            <a:r>
              <a:rPr lang="en-IN" sz="19900" u="sng" dirty="0">
                <a:ln w="57150">
                  <a:solidFill>
                    <a:srgbClr val="4C6E69"/>
                  </a:soli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EX</a:t>
            </a:r>
            <a:r>
              <a:rPr lang="en-IN" sz="19900" u="sng" dirty="0">
                <a:ln w="57150">
                  <a:solidFill>
                    <a:srgbClr val="AB9B88"/>
                  </a:soli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CEL</a:t>
            </a:r>
          </a:p>
        </p:txBody>
      </p:sp>
    </p:spTree>
    <p:extLst>
      <p:ext uri="{BB962C8B-B14F-4D97-AF65-F5344CB8AC3E}">
        <p14:creationId xmlns:p14="http://schemas.microsoft.com/office/powerpoint/2010/main" val="31683835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5C838-E038-80A2-FF5D-D798FEB8C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3305" y="169681"/>
            <a:ext cx="7065389" cy="651431"/>
          </a:xfrm>
        </p:spPr>
        <p:txBody>
          <a:bodyPr>
            <a:noAutofit/>
          </a:bodyPr>
          <a:lstStyle/>
          <a:p>
            <a:r>
              <a:rPr lang="en-IN" sz="4800" b="1" i="0" u="none" strike="sng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Descriptive Analysis</a:t>
            </a:r>
            <a:r>
              <a:rPr lang="en-IN" sz="4800" strike="sngStrike" dirty="0">
                <a:latin typeface="Comic Sans MS" panose="030F0702030302020204" pitchFamily="66" charset="0"/>
              </a:rPr>
              <a:t> </a:t>
            </a:r>
            <a:endParaRPr lang="en-IN" sz="4800" b="1" u="sng" strike="sngStrik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78301-92E3-B087-CF7B-0DD8BD237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740" y="1131217"/>
            <a:ext cx="3528669" cy="5090474"/>
          </a:xfrm>
        </p:spPr>
        <p:txBody>
          <a:bodyPr>
            <a:noAutofit/>
          </a:bodyPr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Now, let's perform a descriptive analysis of this data.</a:t>
            </a: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Total Donations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: 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Sum of all donations.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Average Donation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: 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Mean value of donations.</a:t>
            </a: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Median Donation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: 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Middle value of the donations.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Maximum Donation</a:t>
            </a: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: </a:t>
            </a:r>
            <a:r>
              <a:rPr lang="en-IN" sz="1800" b="0" i="0" u="none" strike="noStrike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Largest donation amount.</a:t>
            </a:r>
            <a:r>
              <a:rPr lang="en-IN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endParaRPr lang="en-US" sz="1400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Minimum Donation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: 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Smallest donation amount.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Standard Deviation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: Measure of the amount of variation or dispersion.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endParaRPr lang="en-US" sz="1800" b="0" i="0" u="none" strike="noStrike" dirty="0">
              <a:solidFill>
                <a:schemeClr val="bg1"/>
              </a:solidFill>
              <a:effectLst/>
              <a:latin typeface="Comic Sans MS" panose="030F0702030302020204" pitchFamily="66" charset="0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6CEE46E-7FAB-88E5-7657-CAB6E190BE35}"/>
              </a:ext>
            </a:extLst>
          </p:cNvPr>
          <p:cNvSpPr txBox="1">
            <a:spLocks/>
          </p:cNvSpPr>
          <p:nvPr/>
        </p:nvSpPr>
        <p:spPr>
          <a:xfrm>
            <a:off x="6004875" y="970961"/>
            <a:ext cx="5910606" cy="63900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omic Sans MS" panose="030F0702030302020204" pitchFamily="66" charset="0"/>
              </a:rPr>
              <a:t>We can use Excel tool to calculate the descriptive statistics. Here are the steps that we can follow in Excel: </a:t>
            </a:r>
            <a:endParaRPr lang="en-IN" b="1" dirty="0">
              <a:latin typeface="Comic Sans MS" panose="030F0702030302020204" pitchFamily="66" charset="0"/>
            </a:endParaRPr>
          </a:p>
          <a:p>
            <a:r>
              <a:rPr lang="en-US" b="1" dirty="0">
                <a:latin typeface="Comic Sans MS" panose="030F0702030302020204" pitchFamily="66" charset="0"/>
              </a:rPr>
              <a:t>Total Donations</a:t>
            </a:r>
            <a:r>
              <a:rPr lang="en-US" dirty="0">
                <a:latin typeface="Comic Sans MS" panose="030F0702030302020204" pitchFamily="66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Use the SUM function. </a:t>
            </a:r>
            <a:endParaRPr lang="en-IN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b="1" dirty="0">
                <a:latin typeface="Comic Sans MS" panose="030F0702030302020204" pitchFamily="66" charset="0"/>
              </a:rPr>
              <a:t>Average Donation</a:t>
            </a:r>
            <a:r>
              <a:rPr lang="en-US" dirty="0">
                <a:latin typeface="Comic Sans MS" panose="030F0702030302020204" pitchFamily="66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Use the AVERAGE function. </a:t>
            </a:r>
            <a:endParaRPr lang="en-IN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b="1" dirty="0">
                <a:latin typeface="Comic Sans MS" panose="030F0702030302020204" pitchFamily="66" charset="0"/>
              </a:rPr>
              <a:t>Median Donation</a:t>
            </a:r>
            <a:r>
              <a:rPr lang="en-US" dirty="0">
                <a:latin typeface="Comic Sans MS" panose="030F0702030302020204" pitchFamily="66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Use the MEDIAN function. </a:t>
            </a:r>
            <a:endParaRPr lang="en-IN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b="1" dirty="0">
                <a:latin typeface="Comic Sans MS" panose="030F0702030302020204" pitchFamily="66" charset="0"/>
              </a:rPr>
              <a:t>Maximum Donation</a:t>
            </a:r>
            <a:r>
              <a:rPr lang="en-US" dirty="0">
                <a:latin typeface="Comic Sans MS" panose="030F0702030302020204" pitchFamily="66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Use the MAX function. </a:t>
            </a:r>
            <a:endParaRPr lang="en-IN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b="1" dirty="0">
                <a:latin typeface="Comic Sans MS" panose="030F0702030302020204" pitchFamily="66" charset="0"/>
              </a:rPr>
              <a:t>Minimum Donation</a:t>
            </a:r>
            <a:r>
              <a:rPr lang="en-US" dirty="0">
                <a:latin typeface="Comic Sans MS" panose="030F0702030302020204" pitchFamily="66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Use the MIN function. </a:t>
            </a:r>
            <a:endParaRPr lang="en-IN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b="1" dirty="0">
                <a:latin typeface="Comic Sans MS" panose="030F0702030302020204" pitchFamily="66" charset="0"/>
              </a:rPr>
              <a:t>Standard Deviation</a:t>
            </a:r>
            <a:r>
              <a:rPr lang="en-US" dirty="0">
                <a:latin typeface="Comic Sans MS" panose="030F0702030302020204" pitchFamily="66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Use the STDEV function. </a:t>
            </a:r>
            <a:endParaRPr lang="en-IN" dirty="0">
              <a:solidFill>
                <a:schemeClr val="bg1"/>
              </a:solidFill>
              <a:effectLst/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170589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2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2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2" dur="2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5C838-E038-80A2-FF5D-D798FEB8C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1711" y="202675"/>
            <a:ext cx="6848573" cy="651431"/>
          </a:xfrm>
        </p:spPr>
        <p:txBody>
          <a:bodyPr>
            <a:noAutofit/>
          </a:bodyPr>
          <a:lstStyle/>
          <a:p>
            <a:r>
              <a:rPr lang="en-IN" sz="4800" b="1" i="0" u="none" strike="sng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Descriptive Statistics</a:t>
            </a:r>
            <a:endParaRPr lang="en-IN" sz="4800" b="1" u="sng" strike="sngStrik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78301-92E3-B087-CF7B-0DD8BD237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1083" y="2088038"/>
            <a:ext cx="3528669" cy="5090474"/>
          </a:xfrm>
        </p:spPr>
        <p:txBody>
          <a:bodyPr>
            <a:noAutofit/>
          </a:bodyPr>
          <a:lstStyle/>
          <a:p>
            <a:r>
              <a:rPr lang="en-US" sz="1400" b="1" dirty="0">
                <a:latin typeface="Comic Sans MS" panose="030F0702030302020204" pitchFamily="66" charset="0"/>
              </a:rPr>
              <a:t>Mean (Average Donation)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average donation amount is $5,315.35.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Standard Error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standard error of the mean is $107.02, indicating the precision of the sample mean estimate.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Median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median donation amount is $5,172.50, which means half of the donations are below this amount and half are above.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Mode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most frequently occurring donation amount is $1,858.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Standard Deviation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standard deviation is $3,384.17, showing the extent of variation from the mean.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Sample Variance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variance is 11,452,587.95, representing the dispersion of donation amounts. 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D77DCA9-1B34-7B9E-EA30-A0324259BDDE}"/>
              </a:ext>
            </a:extLst>
          </p:cNvPr>
          <p:cNvSpPr txBox="1">
            <a:spLocks/>
          </p:cNvSpPr>
          <p:nvPr/>
        </p:nvSpPr>
        <p:spPr>
          <a:xfrm>
            <a:off x="4837265" y="2088038"/>
            <a:ext cx="3528669" cy="50904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>
                <a:latin typeface="Comic Sans MS" panose="030F0702030302020204" pitchFamily="66" charset="0"/>
              </a:rPr>
              <a:t>Kurtosis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kurtosis is 6.49, indicating a distribution with heavier tails and a sharper peak compared to a normal distribution. </a:t>
            </a:r>
            <a:endParaRPr lang="en-US" sz="14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sz="1400" b="1" dirty="0">
                <a:latin typeface="Comic Sans MS" panose="030F0702030302020204" pitchFamily="66" charset="0"/>
              </a:rPr>
              <a:t>Skewness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skewness is 1.31, indicating a positive skew, meaning the tail on the right side is longer or fatter than the left side.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Range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range of donation amounts is $29,014.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Minimum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smallest donation amount is $19.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Maximum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largest donation amount is $29,033.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Sum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total sum of all donations is $5,315,352. </a:t>
            </a:r>
          </a:p>
          <a:p>
            <a:r>
              <a:rPr lang="en-US" sz="1400" b="1" dirty="0">
                <a:latin typeface="Comic Sans MS" panose="030F0702030302020204" pitchFamily="66" charset="0"/>
              </a:rPr>
              <a:t>Count</a:t>
            </a:r>
            <a:r>
              <a:rPr lang="en-US" sz="1400" dirty="0">
                <a:latin typeface="Comic Sans MS" panose="030F0702030302020204" pitchFamily="66" charset="0"/>
              </a:rPr>
              <a:t>: </a:t>
            </a:r>
            <a:r>
              <a:rPr lang="en-US" sz="1400" dirty="0">
                <a:solidFill>
                  <a:schemeClr val="bg1"/>
                </a:solidFill>
                <a:latin typeface="Comic Sans MS" panose="030F0702030302020204" pitchFamily="66" charset="0"/>
              </a:rPr>
              <a:t>The total number of donations recorded is 1,000.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4F8DAC-0F71-C0FB-519F-561DD30A806A}"/>
              </a:ext>
            </a:extLst>
          </p:cNvPr>
          <p:cNvSpPr txBox="1"/>
          <p:nvPr/>
        </p:nvSpPr>
        <p:spPr>
          <a:xfrm>
            <a:off x="311083" y="970961"/>
            <a:ext cx="11076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The table provides descriptive statistics for the "Gift Amount" in a dataset of donations made to universities. Here’s a summary of the key statistics: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endParaRPr lang="en-IN" dirty="0">
              <a:latin typeface="Comic Sans MS" panose="030F0702030302020204" pitchFamily="66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DAB9880-5D69-5758-300D-19D002D231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845904"/>
              </p:ext>
            </p:extLst>
          </p:nvPr>
        </p:nvGraphicFramePr>
        <p:xfrm>
          <a:off x="9363448" y="1882140"/>
          <a:ext cx="2417072" cy="40690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1915">
                  <a:extLst>
                    <a:ext uri="{9D8B030D-6E8A-4147-A177-3AD203B41FA5}">
                      <a16:colId xmlns:a16="http://schemas.microsoft.com/office/drawing/2014/main" val="2125541932"/>
                    </a:ext>
                  </a:extLst>
                </a:gridCol>
                <a:gridCol w="985157">
                  <a:extLst>
                    <a:ext uri="{9D8B030D-6E8A-4147-A177-3AD203B41FA5}">
                      <a16:colId xmlns:a16="http://schemas.microsoft.com/office/drawing/2014/main" val="907842190"/>
                    </a:ext>
                  </a:extLst>
                </a:gridCol>
              </a:tblGrid>
              <a:tr h="23880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Gift Amount</a:t>
                      </a:r>
                      <a:endParaRPr lang="en-IN" sz="1100" b="1" i="1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515499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 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 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14408128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Mean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5315.352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905935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Standard Error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107.0167648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11498545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Median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5172.5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6306655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Mode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1858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53903718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Standard Deviation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3384.167246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89668674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Sample Variance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11452587.95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16562183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Kurtosis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6.493004106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79706078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Skewness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1.313521885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74489035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Range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29014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71705115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Minimum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19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38891757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Maximum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29033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27908865"/>
                  </a:ext>
                </a:extLst>
              </a:tr>
              <a:tr h="269157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Sum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5315352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515239"/>
                  </a:ext>
                </a:extLst>
              </a:tr>
              <a:tr h="33123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Count</a:t>
                      </a:r>
                      <a:endParaRPr lang="en-IN" sz="11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0000"/>
                          </a:highlight>
                        </a:rPr>
                        <a:t>1000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46494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4090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5C838-E038-80A2-FF5D-D798FEB8C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1713" y="824844"/>
            <a:ext cx="6848573" cy="651431"/>
          </a:xfrm>
        </p:spPr>
        <p:txBody>
          <a:bodyPr>
            <a:noAutofit/>
          </a:bodyPr>
          <a:lstStyle/>
          <a:p>
            <a:r>
              <a:rPr lang="en-IN" sz="4800" b="1" strike="sng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Inferential Statistics</a:t>
            </a:r>
            <a:br>
              <a:rPr lang="en-IN" sz="4800" b="1" strike="sng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</a:br>
            <a:r>
              <a:rPr lang="en-IN" sz="4800" b="1" strike="sng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t-Test</a:t>
            </a:r>
            <a:endParaRPr lang="en-IN" sz="4800" b="1" u="sng" strike="sngStrik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78301-92E3-B087-CF7B-0DD8BD237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376" y="1882140"/>
            <a:ext cx="6730740" cy="4282990"/>
          </a:xfrm>
        </p:spPr>
        <p:txBody>
          <a:bodyPr>
            <a:noAutofit/>
          </a:bodyPr>
          <a:lstStyle/>
          <a:p>
            <a:r>
              <a:rPr lang="en-US" sz="3200" b="1" u="sng" strike="sngStrik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SUMMARY</a:t>
            </a:r>
          </a:p>
          <a:p>
            <a:endParaRPr lang="en-US" sz="14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The t-test results indicate that there is a statistically significant difference between the means of "Gift Amount" and "Prospect ID". The very low p-values suggest that this difference is highly unlikely to have occurred by chance. Despite the weak negative correlation, the substantial difference in means is statistically confirmed by the high t statistic and extremely low p-values.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4501818-DF61-21FE-842B-4B5BAAA77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3101176"/>
              </p:ext>
            </p:extLst>
          </p:nvPr>
        </p:nvGraphicFramePr>
        <p:xfrm>
          <a:off x="7437749" y="1882139"/>
          <a:ext cx="4279770" cy="40096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5654">
                  <a:extLst>
                    <a:ext uri="{9D8B030D-6E8A-4147-A177-3AD203B41FA5}">
                      <a16:colId xmlns:a16="http://schemas.microsoft.com/office/drawing/2014/main" val="1340781602"/>
                    </a:ext>
                  </a:extLst>
                </a:gridCol>
                <a:gridCol w="1061197">
                  <a:extLst>
                    <a:ext uri="{9D8B030D-6E8A-4147-A177-3AD203B41FA5}">
                      <a16:colId xmlns:a16="http://schemas.microsoft.com/office/drawing/2014/main" val="236843658"/>
                    </a:ext>
                  </a:extLst>
                </a:gridCol>
                <a:gridCol w="932919">
                  <a:extLst>
                    <a:ext uri="{9D8B030D-6E8A-4147-A177-3AD203B41FA5}">
                      <a16:colId xmlns:a16="http://schemas.microsoft.com/office/drawing/2014/main" val="1413573016"/>
                    </a:ext>
                  </a:extLst>
                </a:gridCol>
              </a:tblGrid>
              <a:tr h="286401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t-Test: Paired Two Sample for Means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500287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 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 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 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6345935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 </a:t>
                      </a:r>
                      <a:endParaRPr lang="en-IN" sz="1400" b="1" i="1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Gift Amount</a:t>
                      </a:r>
                      <a:endParaRPr lang="en-IN" sz="1400" b="1" i="1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Prospect ID</a:t>
                      </a:r>
                      <a:endParaRPr lang="en-IN" sz="1400" b="1" i="1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2281320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Mean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5315.352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2156.452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7877385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Variance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11452587.95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456994.304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3508698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Observations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1000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1000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1408728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Pearson Correlation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-0.036399688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8051368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Hypothesized Mean Difference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0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3180488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 err="1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df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999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1058669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t Stat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28.74564216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7445862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P(T&lt;=t) one-tail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3.2936E-133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0147738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t Critical one-tail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1.646380345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-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1384870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P(T&lt;=t) two-tail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6.5873E-133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-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1462896"/>
                  </a:ext>
                </a:extLst>
              </a:tr>
              <a:tr h="28640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t Critical two-tail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1.962341461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8000"/>
                          </a:highlight>
                        </a:rPr>
                        <a:t>-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8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693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015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5C838-E038-80A2-FF5D-D798FEB8C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1713" y="824844"/>
            <a:ext cx="6848573" cy="651431"/>
          </a:xfrm>
        </p:spPr>
        <p:txBody>
          <a:bodyPr>
            <a:noAutofit/>
          </a:bodyPr>
          <a:lstStyle/>
          <a:p>
            <a:r>
              <a:rPr lang="en-IN" sz="4800" b="1" strike="sng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Inferential Statistics</a:t>
            </a:r>
            <a:br>
              <a:rPr lang="en-IN" sz="4800" b="1" strike="sng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</a:br>
            <a:r>
              <a:rPr lang="en-IN" sz="4800" b="1" strike="sngStrike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z-Test</a:t>
            </a:r>
            <a:endParaRPr lang="en-IN" sz="4800" b="1" u="sng" strike="sngStrik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78301-92E3-B087-CF7B-0DD8BD237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376" y="1882140"/>
            <a:ext cx="6730740" cy="4282990"/>
          </a:xfrm>
        </p:spPr>
        <p:txBody>
          <a:bodyPr>
            <a:noAutofit/>
          </a:bodyPr>
          <a:lstStyle/>
          <a:p>
            <a:r>
              <a:rPr lang="en-US" sz="3200" b="1" u="sng" strike="sngStrik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SUMMARY</a:t>
            </a:r>
          </a:p>
          <a:p>
            <a:endParaRPr lang="en-US" sz="14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The z-test results indicate that there is a statistically significant difference between the means of the two samples. The extremely low p-values (essentially zero) suggest that this difference is highly unlikely to have occurred by chance. The very high z statistic confirms the strong statistical significance of the difference between the sample means.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A02C74B-43C2-65DA-8915-496BF4BB23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941326"/>
              </p:ext>
            </p:extLst>
          </p:nvPr>
        </p:nvGraphicFramePr>
        <p:xfrm>
          <a:off x="7550870" y="1882141"/>
          <a:ext cx="4121937" cy="41012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95379">
                  <a:extLst>
                    <a:ext uri="{9D8B030D-6E8A-4147-A177-3AD203B41FA5}">
                      <a16:colId xmlns:a16="http://schemas.microsoft.com/office/drawing/2014/main" val="981595570"/>
                    </a:ext>
                  </a:extLst>
                </a:gridCol>
                <a:gridCol w="963279">
                  <a:extLst>
                    <a:ext uri="{9D8B030D-6E8A-4147-A177-3AD203B41FA5}">
                      <a16:colId xmlns:a16="http://schemas.microsoft.com/office/drawing/2014/main" val="2346336376"/>
                    </a:ext>
                  </a:extLst>
                </a:gridCol>
                <a:gridCol w="963279">
                  <a:extLst>
                    <a:ext uri="{9D8B030D-6E8A-4147-A177-3AD203B41FA5}">
                      <a16:colId xmlns:a16="http://schemas.microsoft.com/office/drawing/2014/main" val="3712615519"/>
                    </a:ext>
                  </a:extLst>
                </a:gridCol>
              </a:tblGrid>
              <a:tr h="275652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z-Test: Two Sample for Means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9763493"/>
                  </a:ext>
                </a:extLst>
              </a:tr>
              <a:tr h="27565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 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 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 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2027061"/>
                  </a:ext>
                </a:extLst>
              </a:tr>
              <a:tr h="275652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 </a:t>
                      </a:r>
                      <a:endParaRPr lang="en-IN" sz="1400" b="1" i="1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5088</a:t>
                      </a:r>
                      <a:endParaRPr lang="en-IN" sz="1400" b="1" i="1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1515</a:t>
                      </a:r>
                      <a:endParaRPr lang="en-IN" sz="1400" b="1" i="1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1644774"/>
                  </a:ext>
                </a:extLst>
              </a:tr>
              <a:tr h="39527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Mean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5315.57958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2157.094094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7617407"/>
                  </a:ext>
                </a:extLst>
              </a:tr>
              <a:tr h="27565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Known Variance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2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4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253166"/>
                  </a:ext>
                </a:extLst>
              </a:tr>
              <a:tr h="27565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Observations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999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999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966509"/>
                  </a:ext>
                </a:extLst>
              </a:tr>
              <a:tr h="39527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Hypothesized Mean Difference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0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0692595"/>
                  </a:ext>
                </a:extLst>
              </a:tr>
              <a:tr h="39527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z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40755.47925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4212644"/>
                  </a:ext>
                </a:extLst>
              </a:tr>
              <a:tr h="27565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P(Z&lt;=z) one-tail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0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5993591"/>
                  </a:ext>
                </a:extLst>
              </a:tr>
              <a:tr h="39527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z Critical one-tail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1.644853627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9186336"/>
                  </a:ext>
                </a:extLst>
              </a:tr>
              <a:tr h="27565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P(Z&lt;=z) two-tail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0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-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8026624"/>
                  </a:ext>
                </a:extLst>
              </a:tr>
              <a:tr h="39527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z Critical two-tail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1.959963985</a:t>
                      </a:r>
                      <a:endParaRPr lang="en-IN" sz="1400" b="1" i="0" u="none" strike="noStrike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dirty="0">
                          <a:solidFill>
                            <a:schemeClr val="bg1"/>
                          </a:solidFill>
                          <a:effectLst/>
                          <a:highlight>
                            <a:srgbClr val="00B050"/>
                          </a:highlight>
                        </a:rPr>
                        <a:t>-</a:t>
                      </a:r>
                      <a:endParaRPr lang="en-IN" sz="1400" b="1" i="0" u="none" strike="noStrike" dirty="0">
                        <a:solidFill>
                          <a:schemeClr val="bg1"/>
                        </a:solidFill>
                        <a:effectLst/>
                        <a:highlight>
                          <a:srgbClr val="00B05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686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509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703</Words>
  <Application>Microsoft Office PowerPoint</Application>
  <PresentationFormat>Widescreen</PresentationFormat>
  <Paragraphs>145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Algerian</vt:lpstr>
      <vt:lpstr>Arial</vt:lpstr>
      <vt:lpstr>Bauhaus 93</vt:lpstr>
      <vt:lpstr>Calibri</vt:lpstr>
      <vt:lpstr>Calibri Light</vt:lpstr>
      <vt:lpstr>Comic Sans MS</vt:lpstr>
      <vt:lpstr>Office Theme</vt:lpstr>
      <vt:lpstr>PowerPoint Presentation</vt:lpstr>
      <vt:lpstr>About</vt:lpstr>
      <vt:lpstr>PowerPoint Presentation</vt:lpstr>
      <vt:lpstr>Descriptive Analysis </vt:lpstr>
      <vt:lpstr>Descriptive Statistics</vt:lpstr>
      <vt:lpstr>Inferential Statistics t-Test</vt:lpstr>
      <vt:lpstr>Inferential Statistics z-Test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shashank</dc:creator>
  <cp:lastModifiedBy>shashank</cp:lastModifiedBy>
  <cp:revision>8</cp:revision>
  <dcterms:created xsi:type="dcterms:W3CDTF">2024-07-28T21:33:41Z</dcterms:created>
  <dcterms:modified xsi:type="dcterms:W3CDTF">2024-07-29T22:55:11Z</dcterms:modified>
</cp:coreProperties>
</file>

<file path=docProps/thumbnail.jpeg>
</file>